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letter"/>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5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2" d="100"/>
          <a:sy n="92" d="100"/>
        </p:scale>
        <p:origin x="2814" y="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514350" y="2840568"/>
            <a:ext cx="5829300" cy="1960033"/>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4086601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62028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4972050" y="366185"/>
            <a:ext cx="1543050" cy="7802033"/>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342900" y="366185"/>
            <a:ext cx="4514850" cy="7802033"/>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1576763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4160945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541735" y="5875867"/>
            <a:ext cx="5829300" cy="1816100"/>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7616559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3873422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2073348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715281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1450386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342900" y="364067"/>
            <a:ext cx="2256235" cy="154940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1831599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344216" y="6400800"/>
            <a:ext cx="4114800" cy="755651"/>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3C8BBFE-5021-41A4-A970-663B7529BA55}" type="datetimeFigureOut">
              <a:rPr lang="ko-KR" altLang="en-US" smtClean="0"/>
              <a:t>2015-07-20</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415966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3C8BBFE-5021-41A4-A970-663B7529BA55}" type="datetimeFigureOut">
              <a:rPr lang="ko-KR" altLang="en-US" smtClean="0"/>
              <a:t>2015-07-20</a:t>
            </a:fld>
            <a:endParaRPr lang="ko-KR" altLang="en-US"/>
          </a:p>
        </p:txBody>
      </p:sp>
      <p:sp>
        <p:nvSpPr>
          <p:cNvPr id="5" name="바닥글 개체 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F076FF7-3B8E-4B5F-A534-5F6684AD5ABE}" type="slidenum">
              <a:rPr lang="ko-KR" altLang="en-US" smtClean="0"/>
              <a:t>‹#›</a:t>
            </a:fld>
            <a:endParaRPr lang="ko-KR" altLang="en-US"/>
          </a:p>
        </p:txBody>
      </p:sp>
    </p:spTree>
    <p:extLst>
      <p:ext uri="{BB962C8B-B14F-4D97-AF65-F5344CB8AC3E}">
        <p14:creationId xmlns:p14="http://schemas.microsoft.com/office/powerpoint/2010/main" val="3076029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직사각형 3"/>
          <p:cNvSpPr/>
          <p:nvPr/>
        </p:nvSpPr>
        <p:spPr>
          <a:xfrm>
            <a:off x="0" y="323528"/>
            <a:ext cx="6858000" cy="2736304"/>
          </a:xfrm>
          <a:prstGeom prst="rect">
            <a:avLst/>
          </a:prstGeom>
          <a:solidFill>
            <a:srgbClr val="00153E"/>
          </a:solidFill>
          <a:ln>
            <a:solidFill>
              <a:srgbClr val="0015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ko-KR" altLang="en-US" sz="3200" dirty="0">
              <a:latin typeface="Cambria Math" pitchFamily="18" charset="0"/>
            </a:endParaRPr>
          </a:p>
        </p:txBody>
      </p:sp>
      <p:sp>
        <p:nvSpPr>
          <p:cNvPr id="5" name="모서리가 둥근 직사각형 4"/>
          <p:cNvSpPr/>
          <p:nvPr/>
        </p:nvSpPr>
        <p:spPr>
          <a:xfrm>
            <a:off x="166329" y="3256952"/>
            <a:ext cx="6525344" cy="4951609"/>
          </a:xfrm>
          <a:prstGeom prst="roundRect">
            <a:avLst>
              <a:gd name="adj" fmla="val 7313"/>
            </a:avLst>
          </a:prstGeom>
          <a:noFill/>
          <a:ln>
            <a:solidFill>
              <a:srgbClr val="00153E"/>
            </a:solidFill>
          </a:ln>
        </p:spPr>
        <p:style>
          <a:lnRef idx="2">
            <a:schemeClr val="accent1">
              <a:shade val="50000"/>
            </a:schemeClr>
          </a:lnRef>
          <a:fillRef idx="1">
            <a:schemeClr val="accent1"/>
          </a:fillRef>
          <a:effectRef idx="0">
            <a:schemeClr val="accent1"/>
          </a:effectRef>
          <a:fontRef idx="minor">
            <a:schemeClr val="lt1"/>
          </a:fontRef>
        </p:style>
        <p:txBody>
          <a:bodyPr numCol="2" rtlCol="0" anchor="ctr"/>
          <a:lstStyle/>
          <a:p>
            <a:pPr algn="ctr"/>
            <a:endParaRPr lang="en-US" altLang="ko-KR" sz="1200" dirty="0" smtClean="0"/>
          </a:p>
          <a:p>
            <a:pPr algn="ctr"/>
            <a:endParaRPr lang="en-US" altLang="ko-KR" sz="1200" dirty="0" smtClean="0"/>
          </a:p>
          <a:p>
            <a:pPr algn="ctr"/>
            <a:endParaRPr lang="en-US" altLang="ko-KR" sz="1200" dirty="0" smtClean="0">
              <a:solidFill>
                <a:schemeClr val="tx1"/>
              </a:solidFill>
            </a:endParaRPr>
          </a:p>
          <a:p>
            <a:endParaRPr lang="ko-KR" altLang="en-US" sz="1200" dirty="0">
              <a:solidFill>
                <a:schemeClr val="tx1"/>
              </a:solidFill>
            </a:endParaRPr>
          </a:p>
        </p:txBody>
      </p:sp>
      <p:pic>
        <p:nvPicPr>
          <p:cNvPr id="1026" name="Picture 2" descr="Light bulb made of gears"/>
          <p:cNvPicPr>
            <a:picLocks noChangeAspect="1" noChangeArrowheads="1"/>
          </p:cNvPicPr>
          <p:nvPr/>
        </p:nvPicPr>
        <p:blipFill rotWithShape="1">
          <a:blip r:embed="rId2">
            <a:extLst>
              <a:ext uri="{BEBA8EAE-BF5A-486C-A8C5-ECC9F3942E4B}">
                <a14:imgProps xmlns:a14="http://schemas.microsoft.com/office/drawing/2010/main">
                  <a14:imgLayer r:embed="rId3">
                    <a14:imgEffect>
                      <a14:backgroundRemoval t="9105" b="90096" l="24441" r="76358">
                        <a14:foregroundMark x1="35623" y1="34824" x2="37220" y2="29393"/>
                        <a14:foregroundMark x1="62141" y1="32268" x2="61661" y2="34665"/>
                        <a14:foregroundMark x1="51438" y1="37061" x2="50958" y2="39457"/>
                        <a14:foregroundMark x1="48403" y1="51278" x2="47764" y2="47764"/>
                        <a14:foregroundMark x1="53355" y1="48243" x2="53514" y2="46486"/>
                        <a14:foregroundMark x1="42173" y1="80511" x2="58307" y2="79553"/>
                        <a14:foregroundMark x1="45208" y1="85304" x2="54313" y2="84824"/>
                        <a14:foregroundMark x1="41374" y1="71565" x2="58466" y2="71086"/>
                        <a14:foregroundMark x1="58147" y1="75719" x2="40895" y2="75399"/>
                        <a14:foregroundMark x1="61502" y1="18690" x2="61821" y2="17412"/>
                        <a14:foregroundMark x1="60224" y1="24281" x2="60064" y2="25559"/>
                        <a14:foregroundMark x1="69968" y1="25080" x2="71086" y2="24281"/>
                        <a14:foregroundMark x1="37540" y1="20767" x2="38978" y2="18371"/>
                        <a14:foregroundMark x1="35623" y1="42013" x2="35783" y2="40895"/>
                        <a14:foregroundMark x1="35144" y1="49042" x2="34345" y2="47604"/>
                        <a14:foregroundMark x1="32748" y1="44089" x2="33067" y2="42652"/>
                        <a14:foregroundMark x1="48083" y1="62780" x2="47604" y2="60224"/>
                        <a14:foregroundMark x1="42492" y1="60224" x2="42173" y2="61821"/>
                        <a14:foregroundMark x1="41853" y1="12300" x2="41054" y2="11502"/>
                        <a14:foregroundMark x1="55911" y1="57987" x2="55112" y2="59105"/>
                        <a14:foregroundMark x1="66454" y1="46326" x2="66933" y2="45367"/>
                        <a14:foregroundMark x1="56390" y1="64856" x2="56709" y2="64058"/>
                        <a14:foregroundMark x1="53355" y1="67572" x2="53035" y2="67572"/>
                        <a14:foregroundMark x1="44089" y1="67572" x2="44569" y2="66773"/>
                        <a14:foregroundMark x1="46326" y1="66613" x2="46166" y2="66134"/>
                        <a14:foregroundMark x1="60863" y1="14537" x2="61502" y2="14856"/>
                        <a14:foregroundMark x1="57188" y1="33546" x2="57348" y2="32428"/>
                        <a14:foregroundMark x1="59105" y1="30032" x2="59265" y2="29233"/>
                        <a14:foregroundMark x1="55591" y1="38179" x2="55591" y2="37380"/>
                        <a14:foregroundMark x1="65815" y1="51757" x2="65655" y2="51278"/>
                        <a14:foregroundMark x1="43610" y1="18371" x2="43930" y2="16933"/>
                        <a14:foregroundMark x1="49681" y1="20607" x2="49521" y2="19329"/>
                        <a14:backgroundMark x1="39936" y1="24281" x2="42013" y2="30192"/>
                        <a14:backgroundMark x1="47444" y1="36741" x2="47125" y2="36422"/>
                        <a14:backgroundMark x1="45847" y1="19329" x2="45847" y2="21885"/>
                        <a14:backgroundMark x1="45527" y1="59105" x2="46006" y2="57348"/>
                        <a14:backgroundMark x1="50799" y1="61022" x2="50319" y2="59904"/>
                        <a14:backgroundMark x1="50160" y1="54153" x2="50160" y2="52875"/>
                        <a14:backgroundMark x1="54473" y1="56390" x2="54952" y2="55591"/>
                        <a14:backgroundMark x1="59744" y1="55272" x2="60064" y2="54473"/>
                        <a14:backgroundMark x1="59585" y1="59744" x2="59425" y2="58786"/>
                        <a14:backgroundMark x1="41374" y1="60224" x2="40895" y2="60383"/>
                        <a14:backgroundMark x1="34185" y1="49361" x2="33546" y2="49521"/>
                        <a14:backgroundMark x1="36262" y1="18051" x2="36901" y2="18051"/>
                        <a14:backgroundMark x1="60224" y1="13898" x2="60224" y2="13419"/>
                        <a14:backgroundMark x1="40575" y1="13259" x2="40735" y2="12939"/>
                        <a14:backgroundMark x1="55591" y1="33546" x2="56390" y2="32748"/>
                        <a14:backgroundMark x1="69010" y1="46326" x2="67891" y2="46805"/>
                        <a14:backgroundMark x1="66773" y1="51917" x2="67093" y2="51118"/>
                        <a14:backgroundMark x1="69329" y1="24441" x2="69010" y2="23802"/>
                        <a14:backgroundMark x1="61821" y1="25399" x2="62300" y2="25399"/>
                        <a14:backgroundMark x1="58466" y1="29073" x2="58466" y2="29073"/>
                        <a14:backgroundMark x1="55272" y1="64217" x2="55591" y2="64537"/>
                        <a14:backgroundMark x1="52396" y1="66933" x2="52236" y2="66933"/>
                        <a14:backgroundMark x1="48083" y1="66613" x2="47604" y2="66613"/>
                        <a14:backgroundMark x1="42812" y1="67093" x2="43291" y2="67252"/>
                        <a14:backgroundMark x1="29073" y1="43610" x2="29073" y2="42492"/>
                        <a14:backgroundMark x1="37540" y1="41693" x2="37859" y2="41054"/>
                        <a14:backgroundMark x1="58307" y1="67732" x2="57348" y2="67093"/>
                        <a14:backgroundMark x1="56869" y1="38339" x2="56869" y2="38339"/>
                      </a14:backgroundRemoval>
                    </a14:imgEffect>
                  </a14:imgLayer>
                </a14:imgProps>
              </a:ext>
              <a:ext uri="{28A0092B-C50C-407E-A947-70E740481C1C}">
                <a14:useLocalDpi xmlns:a14="http://schemas.microsoft.com/office/drawing/2010/main" val="0"/>
              </a:ext>
            </a:extLst>
          </a:blip>
          <a:srcRect l="24168" t="9339" r="22449" b="9544"/>
          <a:stretch/>
        </p:blipFill>
        <p:spPr bwMode="auto">
          <a:xfrm>
            <a:off x="4725144" y="306999"/>
            <a:ext cx="1822513" cy="2769360"/>
          </a:xfrm>
          <a:prstGeom prst="rect">
            <a:avLst/>
          </a:prstGeom>
          <a:noFill/>
          <a:extLst>
            <a:ext uri="{909E8E84-426E-40DD-AFC4-6F175D3DCCD1}">
              <a14:hiddenFill xmlns:a14="http://schemas.microsoft.com/office/drawing/2010/main">
                <a:solidFill>
                  <a:srgbClr val="FFFFFF"/>
                </a:solidFill>
              </a14:hiddenFill>
            </a:ext>
          </a:extLst>
        </p:spPr>
      </p:pic>
      <p:sp>
        <p:nvSpPr>
          <p:cNvPr id="6" name="직사각형 5"/>
          <p:cNvSpPr/>
          <p:nvPr/>
        </p:nvSpPr>
        <p:spPr>
          <a:xfrm>
            <a:off x="692696" y="3256952"/>
            <a:ext cx="5417760" cy="738664"/>
          </a:xfrm>
          <a:prstGeom prst="rect">
            <a:avLst/>
          </a:prstGeom>
        </p:spPr>
        <p:txBody>
          <a:bodyPr wrap="square">
            <a:spAutoFit/>
          </a:bodyPr>
          <a:lstStyle/>
          <a:p>
            <a:pPr algn="ctr"/>
            <a:r>
              <a:rPr lang="ko-KR" altLang="en-US" sz="2400" b="1" dirty="0" smtClean="0">
                <a:solidFill>
                  <a:srgbClr val="00153E"/>
                </a:solidFill>
                <a:ea typeface="HY그래픽" pitchFamily="18" charset="-127"/>
              </a:rPr>
              <a:t>협업설계 및 공학응용</a:t>
            </a:r>
            <a:r>
              <a:rPr lang="ko-KR" altLang="en-US" sz="2400" dirty="0">
                <a:solidFill>
                  <a:srgbClr val="00153E"/>
                </a:solidFill>
                <a:ea typeface="HY그래픽" pitchFamily="18" charset="-127"/>
              </a:rPr>
              <a:t> </a:t>
            </a:r>
            <a:r>
              <a:rPr lang="en-US" altLang="ko-KR" b="1" dirty="0" smtClean="0">
                <a:solidFill>
                  <a:srgbClr val="00153E"/>
                </a:solidFill>
                <a:ea typeface="HY그래픽" pitchFamily="18" charset="-127"/>
              </a:rPr>
              <a:t>(M1505.000900)</a:t>
            </a:r>
          </a:p>
          <a:p>
            <a:pPr algn="ctr"/>
            <a:r>
              <a:rPr lang="en-US" altLang="ko-KR" dirty="0">
                <a:solidFill>
                  <a:srgbClr val="00153E"/>
                </a:solidFill>
              </a:rPr>
              <a:t> </a:t>
            </a:r>
            <a:r>
              <a:rPr lang="en-US" altLang="ko-KR" dirty="0" smtClean="0">
                <a:solidFill>
                  <a:srgbClr val="00153E"/>
                </a:solidFill>
              </a:rPr>
              <a:t>2015</a:t>
            </a:r>
            <a:r>
              <a:rPr lang="ko-KR" altLang="en-US" dirty="0" smtClean="0">
                <a:solidFill>
                  <a:srgbClr val="00153E"/>
                </a:solidFill>
              </a:rPr>
              <a:t>년 </a:t>
            </a:r>
            <a:r>
              <a:rPr lang="en-US" altLang="ko-KR" dirty="0" smtClean="0">
                <a:solidFill>
                  <a:srgbClr val="00153E"/>
                </a:solidFill>
              </a:rPr>
              <a:t>2</a:t>
            </a:r>
            <a:r>
              <a:rPr lang="ko-KR" altLang="en-US" dirty="0" smtClean="0">
                <a:solidFill>
                  <a:srgbClr val="00153E"/>
                </a:solidFill>
              </a:rPr>
              <a:t>학기</a:t>
            </a:r>
            <a:r>
              <a:rPr lang="en-US" altLang="ko-KR" dirty="0" smtClean="0">
                <a:solidFill>
                  <a:srgbClr val="00153E"/>
                </a:solidFill>
              </a:rPr>
              <a:t>, </a:t>
            </a:r>
            <a:r>
              <a:rPr lang="ko-KR" altLang="en-US" u="sng" dirty="0" smtClean="0">
                <a:solidFill>
                  <a:srgbClr val="00153E"/>
                </a:solidFill>
              </a:rPr>
              <a:t>수</a:t>
            </a:r>
            <a:r>
              <a:rPr lang="en-US" altLang="ko-KR" u="sng" dirty="0" smtClean="0">
                <a:solidFill>
                  <a:srgbClr val="00153E"/>
                </a:solidFill>
              </a:rPr>
              <a:t>/</a:t>
            </a:r>
            <a:r>
              <a:rPr lang="ko-KR" altLang="en-US" u="sng" dirty="0" smtClean="0">
                <a:solidFill>
                  <a:srgbClr val="00153E"/>
                </a:solidFill>
              </a:rPr>
              <a:t>금 </a:t>
            </a:r>
            <a:r>
              <a:rPr lang="en-US" altLang="ko-KR" u="sng" dirty="0" smtClean="0">
                <a:solidFill>
                  <a:srgbClr val="00153E"/>
                </a:solidFill>
              </a:rPr>
              <a:t>(09:00~10:15)</a:t>
            </a:r>
          </a:p>
        </p:txBody>
      </p:sp>
      <p:sp>
        <p:nvSpPr>
          <p:cNvPr id="8" name="직사각형 7"/>
          <p:cNvSpPr/>
          <p:nvPr/>
        </p:nvSpPr>
        <p:spPr>
          <a:xfrm>
            <a:off x="166328" y="8532440"/>
            <a:ext cx="6525344" cy="369332"/>
          </a:xfrm>
          <a:prstGeom prst="rect">
            <a:avLst/>
          </a:prstGeom>
        </p:spPr>
        <p:txBody>
          <a:bodyPr wrap="square">
            <a:spAutoFit/>
          </a:bodyPr>
          <a:lstStyle/>
          <a:p>
            <a:pPr algn="ctr"/>
            <a:r>
              <a:rPr lang="ko-KR" altLang="en-US" sz="1600" b="1" dirty="0" smtClean="0">
                <a:solidFill>
                  <a:schemeClr val="tx2">
                    <a:lumMod val="50000"/>
                  </a:schemeClr>
                </a:solidFill>
                <a:latin typeface="+mn-ea"/>
              </a:rPr>
              <a:t>담당교수 </a:t>
            </a:r>
            <a:r>
              <a:rPr lang="en-US" altLang="ko-KR" sz="1600" b="1" dirty="0" smtClean="0">
                <a:solidFill>
                  <a:schemeClr val="tx2">
                    <a:lumMod val="50000"/>
                  </a:schemeClr>
                </a:solidFill>
                <a:latin typeface="+mn-ea"/>
              </a:rPr>
              <a:t>: </a:t>
            </a:r>
            <a:r>
              <a:rPr lang="ko-KR" altLang="en-US" sz="1600" b="1" dirty="0" smtClean="0">
                <a:solidFill>
                  <a:schemeClr val="tx2">
                    <a:lumMod val="50000"/>
                  </a:schemeClr>
                </a:solidFill>
                <a:latin typeface="+mn-ea"/>
              </a:rPr>
              <a:t>산업공학과 </a:t>
            </a:r>
            <a:r>
              <a:rPr lang="ko-KR" altLang="en-US" b="1" dirty="0" smtClean="0">
                <a:solidFill>
                  <a:schemeClr val="tx2">
                    <a:lumMod val="50000"/>
                  </a:schemeClr>
                </a:solidFill>
                <a:latin typeface="+mn-ea"/>
              </a:rPr>
              <a:t>서은석 교수</a:t>
            </a:r>
            <a:r>
              <a:rPr lang="ko-KR" altLang="en-US" sz="1600" b="1" dirty="0" smtClean="0">
                <a:solidFill>
                  <a:schemeClr val="tx2">
                    <a:lumMod val="50000"/>
                  </a:schemeClr>
                </a:solidFill>
                <a:latin typeface="+mn-ea"/>
              </a:rPr>
              <a:t> </a:t>
            </a:r>
            <a:r>
              <a:rPr lang="en-US" altLang="ko-KR" sz="1600" b="1" dirty="0" smtClean="0">
                <a:solidFill>
                  <a:schemeClr val="tx2">
                    <a:lumMod val="50000"/>
                  </a:schemeClr>
                </a:solidFill>
                <a:latin typeface="+mn-ea"/>
              </a:rPr>
              <a:t>(essuh@snu.ac.kr)</a:t>
            </a:r>
          </a:p>
        </p:txBody>
      </p:sp>
      <p:sp>
        <p:nvSpPr>
          <p:cNvPr id="7" name="TextBox 6"/>
          <p:cNvSpPr txBox="1"/>
          <p:nvPr/>
        </p:nvSpPr>
        <p:spPr>
          <a:xfrm>
            <a:off x="256289" y="676017"/>
            <a:ext cx="4126768" cy="2031325"/>
          </a:xfrm>
          <a:prstGeom prst="rect">
            <a:avLst/>
          </a:prstGeom>
          <a:noFill/>
        </p:spPr>
        <p:txBody>
          <a:bodyPr wrap="square" rtlCol="0">
            <a:spAutoFit/>
          </a:bodyPr>
          <a:lstStyle/>
          <a:p>
            <a:r>
              <a:rPr lang="en-US" altLang="ko-KR" sz="3600" dirty="0" smtClean="0">
                <a:solidFill>
                  <a:schemeClr val="bg1"/>
                </a:solidFill>
                <a:latin typeface="Bookman Old Style" pitchFamily="18" charset="0"/>
                <a:ea typeface="Cambria Math" pitchFamily="18" charset="0"/>
              </a:rPr>
              <a:t>Collaborative </a:t>
            </a:r>
          </a:p>
          <a:p>
            <a:r>
              <a:rPr lang="en-US" altLang="ko-KR" sz="3600" dirty="0" smtClean="0">
                <a:solidFill>
                  <a:schemeClr val="accent5">
                    <a:lumMod val="75000"/>
                  </a:schemeClr>
                </a:solidFill>
                <a:latin typeface="Bookman Old Style" pitchFamily="18" charset="0"/>
                <a:ea typeface="Cambria Math" pitchFamily="18" charset="0"/>
              </a:rPr>
              <a:t>Product Design </a:t>
            </a:r>
          </a:p>
          <a:p>
            <a:r>
              <a:rPr lang="en-US" altLang="ko-KR" sz="3600" dirty="0" smtClean="0">
                <a:solidFill>
                  <a:schemeClr val="bg1"/>
                </a:solidFill>
                <a:latin typeface="Bookman Old Style" pitchFamily="18" charset="0"/>
                <a:ea typeface="Cambria Math" pitchFamily="18" charset="0"/>
              </a:rPr>
              <a:t>&amp; </a:t>
            </a:r>
            <a:r>
              <a:rPr lang="en-US" altLang="ko-KR" sz="3600" dirty="0" smtClean="0">
                <a:solidFill>
                  <a:srgbClr val="92D050"/>
                </a:solidFill>
                <a:latin typeface="Bookman Old Style" pitchFamily="18" charset="0"/>
                <a:ea typeface="Cambria Math" pitchFamily="18" charset="0"/>
              </a:rPr>
              <a:t>Engineering</a:t>
            </a:r>
            <a:endParaRPr lang="ko-KR" altLang="en-US" sz="3600" dirty="0" smtClean="0">
              <a:solidFill>
                <a:srgbClr val="92D050"/>
              </a:solidFill>
              <a:latin typeface="Bookman Old Style" pitchFamily="18" charset="0"/>
            </a:endParaRPr>
          </a:p>
          <a:p>
            <a:r>
              <a:rPr lang="en-US" altLang="ko-KR" dirty="0" smtClean="0">
                <a:solidFill>
                  <a:schemeClr val="bg1"/>
                </a:solidFill>
              </a:rPr>
              <a:t>	(English Course)</a:t>
            </a:r>
            <a:endParaRPr lang="ko-KR" altLang="en-US" dirty="0">
              <a:solidFill>
                <a:schemeClr val="bg1"/>
              </a:solidFill>
            </a:endParaRPr>
          </a:p>
        </p:txBody>
      </p:sp>
      <p:sp>
        <p:nvSpPr>
          <p:cNvPr id="9" name="TextBox 8"/>
          <p:cNvSpPr txBox="1"/>
          <p:nvPr/>
        </p:nvSpPr>
        <p:spPr>
          <a:xfrm>
            <a:off x="292125" y="4068758"/>
            <a:ext cx="2996912" cy="4139595"/>
          </a:xfrm>
          <a:prstGeom prst="rect">
            <a:avLst/>
          </a:prstGeom>
          <a:noFill/>
        </p:spPr>
        <p:txBody>
          <a:bodyPr wrap="square" rtlCol="0">
            <a:spAutoFit/>
          </a:bodyPr>
          <a:lstStyle/>
          <a:p>
            <a:pPr algn="just">
              <a:lnSpc>
                <a:spcPct val="130000"/>
              </a:lnSpc>
            </a:pPr>
            <a:r>
              <a:rPr lang="ko-KR" altLang="en-US" sz="1200" b="1" dirty="0" smtClean="0">
                <a:solidFill>
                  <a:schemeClr val="tx1"/>
                </a:solidFill>
                <a:latin typeface="굴림체" panose="020B0609000101010101" pitchFamily="49" charset="-127"/>
                <a:ea typeface="굴림체" panose="020B0609000101010101" pitchFamily="49" charset="-127"/>
              </a:rPr>
              <a:t>현재 세계 굴지의 기업들에서는 전 세계에 위치한 핵심 기술 분야의 인력들을 팀들로 구성하여 경쟁력 있는 제품들을 기획하고 개발하고 있으며</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smtClean="0">
                <a:solidFill>
                  <a:schemeClr val="tx1"/>
                </a:solidFill>
                <a:latin typeface="굴림체" panose="020B0609000101010101" pitchFamily="49" charset="-127"/>
                <a:ea typeface="굴림체" panose="020B0609000101010101" pitchFamily="49" charset="-127"/>
              </a:rPr>
              <a:t>이에 따라 여러 국가들의 인원들로 구성된 팀원들과의 협업을 잘 할 수 있는 능력이 부각되고 있다</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smtClean="0">
                <a:solidFill>
                  <a:schemeClr val="tx1"/>
                </a:solidFill>
                <a:latin typeface="굴림체" panose="020B0609000101010101" pitchFamily="49" charset="-127"/>
                <a:ea typeface="굴림체" panose="020B0609000101010101" pitchFamily="49" charset="-127"/>
              </a:rPr>
              <a:t>본 과목에서는 해외 대학과의 협동강의 및 국제화된 </a:t>
            </a:r>
            <a:r>
              <a:rPr lang="ko-KR" altLang="en-US" sz="1200" b="1" dirty="0" err="1" smtClean="0">
                <a:solidFill>
                  <a:schemeClr val="tx1"/>
                </a:solidFill>
                <a:latin typeface="굴림체" panose="020B0609000101010101" pitchFamily="49" charset="-127"/>
                <a:ea typeface="굴림체" panose="020B0609000101010101" pitchFamily="49" charset="-127"/>
              </a:rPr>
              <a:t>학생팀들의</a:t>
            </a:r>
            <a:r>
              <a:rPr lang="ko-KR" altLang="en-US" sz="1200" b="1" dirty="0" smtClean="0">
                <a:solidFill>
                  <a:schemeClr val="tx1"/>
                </a:solidFill>
                <a:latin typeface="굴림체" panose="020B0609000101010101" pitchFamily="49" charset="-127"/>
                <a:ea typeface="굴림체" panose="020B0609000101010101" pitchFamily="49" charset="-127"/>
              </a:rPr>
              <a:t> 협업을 통하여 </a:t>
            </a:r>
            <a:r>
              <a:rPr lang="ko-KR" altLang="en-US" sz="1200" b="1" dirty="0" err="1" smtClean="0">
                <a:solidFill>
                  <a:schemeClr val="tx1"/>
                </a:solidFill>
                <a:latin typeface="굴림체" panose="020B0609000101010101" pitchFamily="49" charset="-127"/>
                <a:ea typeface="굴림체" panose="020B0609000101010101" pitchFamily="49" charset="-127"/>
              </a:rPr>
              <a:t>제품안을</a:t>
            </a:r>
            <a:r>
              <a:rPr lang="ko-KR" altLang="en-US" sz="1200" b="1" dirty="0" smtClean="0">
                <a:solidFill>
                  <a:schemeClr val="tx1"/>
                </a:solidFill>
                <a:latin typeface="굴림체" panose="020B0609000101010101" pitchFamily="49" charset="-127"/>
                <a:ea typeface="굴림체" panose="020B0609000101010101" pitchFamily="49" charset="-127"/>
              </a:rPr>
              <a:t> 기획하고 구상하는 과정을 공부한다</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smtClean="0">
                <a:solidFill>
                  <a:schemeClr val="tx1"/>
                </a:solidFill>
                <a:latin typeface="굴림체" panose="020B0609000101010101" pitchFamily="49" charset="-127"/>
                <a:ea typeface="굴림체" panose="020B0609000101010101" pitchFamily="49" charset="-127"/>
              </a:rPr>
              <a:t>학생들은 </a:t>
            </a:r>
            <a:r>
              <a:rPr lang="ko-KR" altLang="en-US" sz="1200" b="1" dirty="0" err="1" smtClean="0">
                <a:solidFill>
                  <a:schemeClr val="tx1"/>
                </a:solidFill>
                <a:latin typeface="굴림체" panose="020B0609000101010101" pitchFamily="49" charset="-127"/>
                <a:ea typeface="굴림체" panose="020B0609000101010101" pitchFamily="49" charset="-127"/>
              </a:rPr>
              <a:t>제품안</a:t>
            </a:r>
            <a:r>
              <a:rPr lang="ko-KR" altLang="en-US" sz="1200" b="1" dirty="0" smtClean="0">
                <a:solidFill>
                  <a:schemeClr val="tx1"/>
                </a:solidFill>
                <a:latin typeface="굴림체" panose="020B0609000101010101" pitchFamily="49" charset="-127"/>
                <a:ea typeface="굴림체" panose="020B0609000101010101" pitchFamily="49" charset="-127"/>
              </a:rPr>
              <a:t> 기획</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smtClean="0">
                <a:solidFill>
                  <a:schemeClr val="tx1"/>
                </a:solidFill>
                <a:latin typeface="굴림체" panose="020B0609000101010101" pitchFamily="49" charset="-127"/>
                <a:ea typeface="굴림체" panose="020B0609000101010101" pitchFamily="49" charset="-127"/>
              </a:rPr>
              <a:t>구상</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smtClean="0">
                <a:solidFill>
                  <a:schemeClr val="tx1"/>
                </a:solidFill>
                <a:latin typeface="굴림체" panose="020B0609000101010101" pitchFamily="49" charset="-127"/>
                <a:ea typeface="굴림체" panose="020B0609000101010101" pitchFamily="49" charset="-127"/>
              </a:rPr>
              <a:t>설계 및 개발에 필요한 제품개발 과정 개요</a:t>
            </a:r>
            <a:r>
              <a:rPr lang="en-US" altLang="ko-KR" sz="1200" b="1" dirty="0" smtClean="0">
                <a:solidFill>
                  <a:schemeClr val="tx1"/>
                </a:solidFill>
                <a:latin typeface="굴림체" panose="020B0609000101010101" pitchFamily="49" charset="-127"/>
                <a:ea typeface="굴림체" panose="020B0609000101010101" pitchFamily="49" charset="-127"/>
              </a:rPr>
              <a:t>, AHP, </a:t>
            </a:r>
            <a:r>
              <a:rPr lang="ko-KR" altLang="en-US" sz="1200" b="1" dirty="0" smtClean="0">
                <a:solidFill>
                  <a:schemeClr val="tx1"/>
                </a:solidFill>
                <a:latin typeface="굴림체" panose="020B0609000101010101" pitchFamily="49" charset="-127"/>
                <a:ea typeface="굴림체" panose="020B0609000101010101" pitchFamily="49" charset="-127"/>
              </a:rPr>
              <a:t>사용자 중심의 제품 설계</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smtClean="0">
                <a:solidFill>
                  <a:schemeClr val="tx1"/>
                </a:solidFill>
                <a:latin typeface="굴림체" panose="020B0609000101010101" pitchFamily="49" charset="-127"/>
                <a:ea typeface="굴림체" panose="020B0609000101010101" pitchFamily="49" charset="-127"/>
              </a:rPr>
              <a:t>다양한 </a:t>
            </a:r>
            <a:r>
              <a:rPr lang="en-US" altLang="ko-KR" sz="1200" b="1" dirty="0" err="1" smtClean="0">
                <a:solidFill>
                  <a:schemeClr val="tx1"/>
                </a:solidFill>
                <a:latin typeface="굴림체" panose="020B0609000101010101" pitchFamily="49" charset="-127"/>
                <a:ea typeface="굴림체" panose="020B0609000101010101" pitchFamily="49" charset="-127"/>
              </a:rPr>
              <a:t>DfX</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smtClean="0">
                <a:solidFill>
                  <a:schemeClr val="tx1"/>
                </a:solidFill>
                <a:latin typeface="굴림체" panose="020B0609000101010101" pitchFamily="49" charset="-127"/>
                <a:ea typeface="굴림체" panose="020B0609000101010101" pitchFamily="49" charset="-127"/>
              </a:rPr>
              <a:t>방법론 및 여러 문화배경을 가진 사람들과 협업하기 위한 윤리에 대하여 공부한다</a:t>
            </a:r>
            <a:r>
              <a:rPr lang="en-US" altLang="ko-KR" sz="1200" b="1" dirty="0" smtClean="0">
                <a:solidFill>
                  <a:schemeClr val="tx1"/>
                </a:solidFill>
                <a:latin typeface="굴림체" panose="020B0609000101010101" pitchFamily="49" charset="-127"/>
                <a:ea typeface="굴림체" panose="020B0609000101010101" pitchFamily="49" charset="-127"/>
              </a:rPr>
              <a:t>. </a:t>
            </a:r>
            <a:r>
              <a:rPr lang="ko-KR" altLang="en-US" sz="1200" b="1" dirty="0" err="1" smtClean="0">
                <a:solidFill>
                  <a:schemeClr val="tx1"/>
                </a:solidFill>
                <a:latin typeface="굴림체" panose="020B0609000101010101" pitchFamily="49" charset="-127"/>
                <a:ea typeface="굴림체" panose="020B0609000101010101" pitchFamily="49" charset="-127"/>
              </a:rPr>
              <a:t>학생팀들은</a:t>
            </a:r>
            <a:r>
              <a:rPr lang="ko-KR" altLang="en-US" sz="1200" b="1" dirty="0" smtClean="0">
                <a:solidFill>
                  <a:schemeClr val="tx1"/>
                </a:solidFill>
                <a:latin typeface="굴림체" panose="020B0609000101010101" pitchFamily="49" charset="-127"/>
                <a:ea typeface="굴림체" panose="020B0609000101010101" pitchFamily="49" charset="-127"/>
              </a:rPr>
              <a:t> 기말 프로젝트를 통하여 배운 내용들을 적용하게 된다</a:t>
            </a:r>
            <a:r>
              <a:rPr lang="en-US" altLang="ko-KR" sz="1200" b="1" dirty="0">
                <a:latin typeface="굴림체" panose="020B0609000101010101" pitchFamily="49" charset="-127"/>
                <a:ea typeface="굴림체" panose="020B0609000101010101" pitchFamily="49" charset="-127"/>
              </a:rPr>
              <a:t>.</a:t>
            </a:r>
            <a:endParaRPr lang="en-US" altLang="ko-KR" sz="1200" b="1" dirty="0" smtClean="0">
              <a:solidFill>
                <a:schemeClr val="tx1"/>
              </a:solidFill>
              <a:latin typeface="굴림체" panose="020B0609000101010101" pitchFamily="49" charset="-127"/>
              <a:ea typeface="굴림체" panose="020B0609000101010101" pitchFamily="49" charset="-127"/>
            </a:endParaRPr>
          </a:p>
        </p:txBody>
      </p:sp>
      <p:sp>
        <p:nvSpPr>
          <p:cNvPr id="10" name="TextBox 9"/>
          <p:cNvSpPr txBox="1"/>
          <p:nvPr/>
        </p:nvSpPr>
        <p:spPr>
          <a:xfrm>
            <a:off x="3332411" y="4163399"/>
            <a:ext cx="3262670" cy="3693319"/>
          </a:xfrm>
          <a:prstGeom prst="rect">
            <a:avLst/>
          </a:prstGeom>
          <a:noFill/>
        </p:spPr>
        <p:txBody>
          <a:bodyPr wrap="square" rtlCol="0">
            <a:spAutoFit/>
          </a:bodyPr>
          <a:lstStyle/>
          <a:p>
            <a:pPr algn="just"/>
            <a:r>
              <a:rPr lang="en-US" altLang="ko-KR" sz="1300" dirty="0" smtClean="0">
                <a:solidFill>
                  <a:schemeClr val="tx1"/>
                </a:solidFill>
                <a:latin typeface="Arial" panose="020B0604020202020204" pitchFamily="34" charset="0"/>
                <a:ea typeface="Cambria Math" pitchFamily="18" charset="0"/>
                <a:cs typeface="Arial" panose="020B0604020202020204" pitchFamily="34" charset="0"/>
              </a:rPr>
              <a:t>Currently, many global companies are planning and developing competitive products through teams that consists of people located all over the world, with core technology skills. Due to this trend the collaboration skill to interact with global team is becoming ever more important. In this course, students will learn product planning and development process in the international collaboration environment, working together with faculty and students in other countries. Students will learn basics of product development process, AHP, user centered product design, </a:t>
            </a:r>
            <a:r>
              <a:rPr lang="en-US" altLang="ko-KR" sz="1300" dirty="0" err="1" smtClean="0">
                <a:solidFill>
                  <a:schemeClr val="tx1"/>
                </a:solidFill>
                <a:latin typeface="Arial" panose="020B0604020202020204" pitchFamily="34" charset="0"/>
                <a:ea typeface="Cambria Math" pitchFamily="18" charset="0"/>
                <a:cs typeface="Arial" panose="020B0604020202020204" pitchFamily="34" charset="0"/>
              </a:rPr>
              <a:t>DfX</a:t>
            </a:r>
            <a:r>
              <a:rPr lang="en-US" altLang="ko-KR" sz="1300" dirty="0" smtClean="0">
                <a:solidFill>
                  <a:schemeClr val="tx1"/>
                </a:solidFill>
                <a:latin typeface="Arial" panose="020B0604020202020204" pitchFamily="34" charset="0"/>
                <a:ea typeface="Cambria Math" pitchFamily="18" charset="0"/>
                <a:cs typeface="Arial" panose="020B0604020202020204" pitchFamily="34" charset="0"/>
              </a:rPr>
              <a:t> methodologies and intercultural collaboration ethics, and apply these materials on semester-long design project</a:t>
            </a:r>
          </a:p>
        </p:txBody>
      </p:sp>
      <p:cxnSp>
        <p:nvCxnSpPr>
          <p:cNvPr id="14" name="직선 연결선 13"/>
          <p:cNvCxnSpPr/>
          <p:nvPr/>
        </p:nvCxnSpPr>
        <p:spPr>
          <a:xfrm>
            <a:off x="3299231" y="4304668"/>
            <a:ext cx="0" cy="3600400"/>
          </a:xfrm>
          <a:prstGeom prst="line">
            <a:avLst/>
          </a:prstGeom>
          <a:ln>
            <a:solidFill>
              <a:srgbClr val="00153E"/>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1401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232</Words>
  <Application>Microsoft Office PowerPoint</Application>
  <PresentationFormat>Letter 용지(8.5x11in)</PresentationFormat>
  <Paragraphs>11</Paragraphs>
  <Slides>1</Slides>
  <Notes>0</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vt:i4>
      </vt:variant>
    </vt:vector>
  </HeadingPairs>
  <TitlesOfParts>
    <vt:vector size="8" baseType="lpstr">
      <vt:lpstr>HY그래픽</vt:lpstr>
      <vt:lpstr>굴림체</vt:lpstr>
      <vt:lpstr>맑은 고딕</vt:lpstr>
      <vt:lpstr>Arial</vt:lpstr>
      <vt:lpstr>Bookman Old Style</vt:lpstr>
      <vt:lpstr>Cambria Math</vt:lpstr>
      <vt:lpstr>Office 테마</vt:lpstr>
      <vt:lpstr>PowerPoint 프레젠테이션</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User</dc:creator>
  <cp:lastModifiedBy>User</cp:lastModifiedBy>
  <cp:revision>11</cp:revision>
  <dcterms:created xsi:type="dcterms:W3CDTF">2015-07-14T01:47:15Z</dcterms:created>
  <dcterms:modified xsi:type="dcterms:W3CDTF">2015-07-20T01:22:24Z</dcterms:modified>
</cp:coreProperties>
</file>